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8" r:id="rId4"/>
    <p:sldId id="257" r:id="rId5"/>
    <p:sldId id="265" r:id="rId6"/>
    <p:sldId id="264" r:id="rId7"/>
    <p:sldId id="315" r:id="rId8"/>
    <p:sldId id="320" r:id="rId9"/>
    <p:sldId id="321" r:id="rId10"/>
    <p:sldId id="314" r:id="rId11"/>
    <p:sldId id="268" r:id="rId12"/>
    <p:sldId id="318" r:id="rId13"/>
    <p:sldId id="271" r:id="rId14"/>
    <p:sldId id="272" r:id="rId15"/>
    <p:sldId id="273" r:id="rId16"/>
    <p:sldId id="275" r:id="rId17"/>
    <p:sldId id="324" r:id="rId18"/>
    <p:sldId id="277" r:id="rId19"/>
    <p:sldId id="319" r:id="rId20"/>
    <p:sldId id="325" r:id="rId21"/>
    <p:sldId id="281" r:id="rId22"/>
    <p:sldId id="311" r:id="rId23"/>
    <p:sldId id="283" r:id="rId24"/>
    <p:sldId id="285" r:id="rId25"/>
    <p:sldId id="323" r:id="rId26"/>
    <p:sldId id="312" r:id="rId27"/>
    <p:sldId id="317" r:id="rId28"/>
    <p:sldId id="292" r:id="rId29"/>
    <p:sldId id="313" r:id="rId30"/>
    <p:sldId id="295" r:id="rId31"/>
    <p:sldId id="298" r:id="rId32"/>
    <p:sldId id="299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\Desktop\&#1055;&#1088;&#1077;&#1079;&#1077;&#1085;&#1090;\&#1041;&#1076;&#1083;&#1103;&#1043;\&#1058;&#1072;&#1073;&#1083;&#1080;&#1094;&#1099;%20&#1082;%20&#1073;&#1102;&#1076;&#1078;&#1077;&#1090;&#1091;%20&#1076;&#1083;&#1103;%20&#1075;&#1088;&#1072;&#1078;&#1076;&#1072;&#1085;\&#1052;&#1055;%20&#1074;%20&#1088;&#1072;&#1079;&#1088;&#1077;&#107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224080491825187E-2"/>
          <c:y val="0"/>
          <c:w val="0.7287195526707207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налоговые и неналоговые</c:v>
                </c:pt>
              </c:strCache>
            </c:strRef>
          </c:tx>
          <c:explosion val="45"/>
          <c:dPt>
            <c:idx val="0"/>
            <c:explosion val="20"/>
          </c:dPt>
          <c:dLbls>
            <c:dLbl>
              <c:idx val="0"/>
              <c:layout>
                <c:manualLayout>
                  <c:x val="-0.14924058087934625"/>
                  <c:y val="-0.1014399073503613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812883848562704E-2"/>
                  <c:y val="1.068904801823370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6504026202675784E-2"/>
                  <c:y val="2.682151478118600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99695320048616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03220962140544"/>
                  <c:y val="-2.1378096036467332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15177</c:v>
                </c:pt>
                <c:pt idx="1">
                  <c:v>2819</c:v>
                </c:pt>
                <c:pt idx="2">
                  <c:v>3323</c:v>
                </c:pt>
                <c:pt idx="3">
                  <c:v>2456</c:v>
                </c:pt>
                <c:pt idx="4">
                  <c:v>6400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ayout>
        <c:manualLayout>
          <c:xMode val="edge"/>
          <c:yMode val="edge"/>
          <c:x val="0.70305748131406354"/>
          <c:y val="0.13844358202624077"/>
          <c:w val="0.29694239626396862"/>
          <c:h val="0.84550201492763133"/>
        </c:manualLayout>
      </c:layout>
      <c:txPr>
        <a:bodyPr/>
        <a:lstStyle/>
        <a:p>
          <a:pPr>
            <a:defRPr sz="1220" b="0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900094778288774"/>
          <c:y val="5.5139519032419822E-2"/>
          <c:w val="0.83852572546884285"/>
          <c:h val="0.667899137333099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6.9772467283854903E-2"/>
                  <c:y val="-7.6267802076045652E-2"/>
                </c:manualLayout>
              </c:layout>
              <c:showVal val="1"/>
            </c:dLbl>
            <c:dLbl>
              <c:idx val="1"/>
              <c:layout>
                <c:manualLayout>
                  <c:x val="-6.2019970918982509E-2"/>
                  <c:y val="-0.109634965484316"/>
                </c:manualLayout>
              </c:layout>
              <c:showVal val="1"/>
            </c:dLbl>
            <c:dLbl>
              <c:idx val="2"/>
              <c:layout>
                <c:manualLayout>
                  <c:x val="-6.3958095010200333E-2"/>
                  <c:y val="-9.0568014965304144E-2"/>
                </c:manualLayout>
              </c:layout>
              <c:showVal val="1"/>
            </c:dLbl>
            <c:dLbl>
              <c:idx val="3"/>
              <c:layout>
                <c:manualLayout>
                  <c:x val="-6.7834343192636731E-2"/>
                  <c:y val="-6.6734326816539929E-2"/>
                </c:manualLayout>
              </c:layout>
              <c:showVal val="1"/>
            </c:dLbl>
            <c:dLbl>
              <c:idx val="4"/>
              <c:layout>
                <c:manualLayout>
                  <c:x val="-4.8453102280454491E-2"/>
                  <c:y val="-6.6734326816539929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25194.7</c:v>
                </c:pt>
                <c:pt idx="1">
                  <c:v>25915.4</c:v>
                </c:pt>
                <c:pt idx="2">
                  <c:v>26641</c:v>
                </c:pt>
                <c:pt idx="3">
                  <c:v>27387</c:v>
                </c:pt>
                <c:pt idx="4">
                  <c:v>28153.8</c:v>
                </c:pt>
              </c:numCache>
            </c:numRef>
          </c:val>
        </c:ser>
        <c:marker val="1"/>
        <c:axId val="177957120"/>
        <c:axId val="177967104"/>
      </c:lineChart>
      <c:catAx>
        <c:axId val="177957120"/>
        <c:scaling>
          <c:orientation val="minMax"/>
        </c:scaling>
        <c:axPos val="b"/>
        <c:tickLblPos val="nextTo"/>
        <c:crossAx val="177967104"/>
        <c:crosses val="autoZero"/>
        <c:auto val="1"/>
        <c:lblAlgn val="ctr"/>
        <c:lblOffset val="100"/>
      </c:catAx>
      <c:valAx>
        <c:axId val="177967104"/>
        <c:scaling>
          <c:orientation val="minMax"/>
        </c:scaling>
        <c:axPos val="l"/>
        <c:majorGridlines/>
        <c:numFmt formatCode="General" sourceLinked="0"/>
        <c:tickLblPos val="nextTo"/>
        <c:crossAx val="177957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6600192571195765E-2"/>
          <c:y val="9.7012855234438325E-2"/>
          <c:w val="0.9433998074288108"/>
          <c:h val="0.586461671545475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57150"/>
              <a:bevelB w="0" h="0"/>
            </a:sp3d>
          </c:spPr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652488.19999999867</c:v>
                </c:pt>
                <c:pt idx="1">
                  <c:v>619534.5</c:v>
                </c:pt>
                <c:pt idx="2">
                  <c:v>626428.30000000005</c:v>
                </c:pt>
                <c:pt idx="3">
                  <c:v>557645.69999999867</c:v>
                </c:pt>
                <c:pt idx="4">
                  <c:v>495789.9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649092.19999999867</c:v>
                </c:pt>
                <c:pt idx="1">
                  <c:v>618202.30000000005</c:v>
                </c:pt>
                <c:pt idx="2">
                  <c:v>626428.30000000005</c:v>
                </c:pt>
                <c:pt idx="3">
                  <c:v>557645.69999999867</c:v>
                </c:pt>
                <c:pt idx="4">
                  <c:v>495789.9</c:v>
                </c:pt>
              </c:numCache>
            </c:numRef>
          </c:val>
        </c:ser>
        <c:shape val="cylinder"/>
        <c:axId val="178521600"/>
        <c:axId val="178523136"/>
        <c:axId val="0"/>
      </c:bar3DChart>
      <c:catAx>
        <c:axId val="17852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78523136"/>
        <c:crosses val="autoZero"/>
        <c:auto val="1"/>
        <c:lblAlgn val="ctr"/>
        <c:lblOffset val="100"/>
      </c:catAx>
      <c:valAx>
        <c:axId val="178523136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78521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</c:legend>
    <c:plotVisOnly val="1"/>
  </c:chart>
  <c:spPr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Образование!$B$28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1.1111111111111129E-2"/>
                  <c:y val="-0.31944444444444492"/>
                </c:manualLayout>
              </c:layout>
              <c:showVal val="1"/>
            </c:dLbl>
            <c:dLbl>
              <c:idx val="1"/>
              <c:layout>
                <c:manualLayout>
                  <c:x val="2.7777777777777861E-3"/>
                  <c:y val="-0.29629629629629634"/>
                </c:manualLayout>
              </c:layout>
              <c:showVal val="1"/>
            </c:dLbl>
            <c:dLbl>
              <c:idx val="2"/>
              <c:layout>
                <c:manualLayout>
                  <c:x val="1.1111111111111181E-2"/>
                  <c:y val="-0.27314814814814814"/>
                </c:manualLayout>
              </c:layout>
              <c:showVal val="1"/>
            </c:dLbl>
            <c:dLbl>
              <c:idx val="3"/>
              <c:layout>
                <c:manualLayout>
                  <c:x val="2.7777777777777861E-3"/>
                  <c:y val="-0.21759259259259295"/>
                </c:manualLayout>
              </c:layout>
              <c:showVal val="1"/>
            </c:dLbl>
            <c:dLbl>
              <c:idx val="4"/>
              <c:layout>
                <c:manualLayout>
                  <c:x val="2.7777777777777861E-3"/>
                  <c:y val="-7.4074074074074084E-2"/>
                </c:manualLayout>
              </c:layout>
              <c:showVal val="1"/>
            </c:dLbl>
            <c:dLbl>
              <c:idx val="5"/>
              <c:layout>
                <c:manualLayout>
                  <c:x val="2.7777777777776855E-3"/>
                  <c:y val="-8.3333333333333245E-2"/>
                </c:manualLayout>
              </c:layout>
              <c:showVal val="1"/>
            </c:dLbl>
            <c:showVal val="1"/>
          </c:dLbls>
          <c:cat>
            <c:numRef>
              <c:f>Образование!$C$27:$H$27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Образование!$C$28:$H$28</c:f>
              <c:numCache>
                <c:formatCode>General</c:formatCode>
                <c:ptCount val="6"/>
                <c:pt idx="0">
                  <c:v>2669.4</c:v>
                </c:pt>
                <c:pt idx="1">
                  <c:v>2379.4</c:v>
                </c:pt>
                <c:pt idx="2">
                  <c:v>2101.9</c:v>
                </c:pt>
                <c:pt idx="3">
                  <c:v>1603.3</c:v>
                </c:pt>
                <c:pt idx="4">
                  <c:v>108.1</c:v>
                </c:pt>
                <c:pt idx="5">
                  <c:v>29.9</c:v>
                </c:pt>
              </c:numCache>
            </c:numRef>
          </c:val>
        </c:ser>
        <c:shape val="box"/>
        <c:axId val="110940544"/>
        <c:axId val="110942080"/>
        <c:axId val="0"/>
      </c:bar3DChart>
      <c:catAx>
        <c:axId val="110940544"/>
        <c:scaling>
          <c:orientation val="minMax"/>
        </c:scaling>
        <c:axPos val="b"/>
        <c:numFmt formatCode="General" sourceLinked="1"/>
        <c:tickLblPos val="nextTo"/>
        <c:crossAx val="110942080"/>
        <c:crosses val="autoZero"/>
        <c:auto val="1"/>
        <c:lblAlgn val="ctr"/>
        <c:lblOffset val="100"/>
      </c:catAx>
      <c:valAx>
        <c:axId val="110942080"/>
        <c:scaling>
          <c:orientation val="minMax"/>
        </c:scaling>
        <c:axPos val="l"/>
        <c:majorGridlines/>
        <c:numFmt formatCode="General" sourceLinked="1"/>
        <c:tickLblPos val="nextTo"/>
        <c:crossAx val="110940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3.xlsx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2020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основе решения Собрания Депутатов Пошехонского муниципального района от 19.12.2019г.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№14 «О бюджете Пошехонского муниципального района на 2020 год и плановый период 2021-2022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hehonje_ap Ад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45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3789040"/>
          <a:ext cx="4248472" cy="255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– 652 488,2тыс. руб.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– 619 534,5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626 428,3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557 645,7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495 789,9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-  + 3 396,0тыс.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-  + 1 332,2тыс.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– 649 092,2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618 202,3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626 428,3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557 645,7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495 789,9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13430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571612"/>
          <a:ext cx="8429686" cy="4929227"/>
        </p:xfrm>
        <a:graphic>
          <a:graphicData uri="http://schemas.openxmlformats.org/drawingml/2006/table">
            <a:tbl>
              <a:tblPr/>
              <a:tblGrid>
                <a:gridCol w="4500956"/>
                <a:gridCol w="785746"/>
                <a:gridCol w="785746"/>
                <a:gridCol w="785746"/>
                <a:gridCol w="785746"/>
                <a:gridCol w="785746"/>
              </a:tblGrid>
              <a:tr h="448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2019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 2020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0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35533,9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35830,0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36696,0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34836,0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34754,0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22645,5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22700,0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23157,0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23858,0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24575,0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7439,4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7710,0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8024,0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8743,0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8743,0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4086,9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4170,0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4183,0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37,3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15,0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1286,0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1320,0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1376,0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6920,7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7893,0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5215,0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5329,0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5473,0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2015,0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1700,0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2030,0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1275,3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1250,0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поступления от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190,2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265,0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204,0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811,0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927,0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1111,0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626,0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970,4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2115,0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820,0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613,2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555,0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42454,6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43723,0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41911,0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40165,0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40227,0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Сумма муниципального долга на 01.01.2020г.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29,9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2020 г. и на плановый период 2021 и 2022 годов не планируется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71472" y="23574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2020 год и плановый период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28736"/>
          <a:ext cx="8606760" cy="5143536"/>
        </p:xfrm>
        <a:graphic>
          <a:graphicData uri="http://schemas.openxmlformats.org/drawingml/2006/table">
            <a:tbl>
              <a:tblPr/>
              <a:tblGrid>
                <a:gridCol w="2961117"/>
                <a:gridCol w="587832"/>
                <a:gridCol w="1040954"/>
                <a:gridCol w="1016460"/>
                <a:gridCol w="967475"/>
                <a:gridCol w="979722"/>
                <a:gridCol w="1053200"/>
              </a:tblGrid>
              <a:tr h="3408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481 57,984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51012,761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52832,329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35712,809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20988,942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545,038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8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102,882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803,160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385,045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243,105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33595,436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19725,368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21793,753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20055,594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14960,474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8788,785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1125,579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3250,000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4816,250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266387,959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275895,708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281872,108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239124,746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213052,964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48606,161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55957,426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43484,228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35567,694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28071,539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202387,777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208469,148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223030,847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221636,873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220424,415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2982,157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3626,298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4829,935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3499,520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879,300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9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36828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649092,1797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618202,290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634936,360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565468,353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504096,739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49292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земляки 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Понимание основ финансового планирования позволяет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 управлять не только собственными, но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общественными финансами, успешно реализуя принципы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местного самоуправления. 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мы – налогоплательщики, на наши деньги содержатся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учреждения социальной сферы, осуществляется транспортное обслуживание населения, развивается жилищно-коммунальное хозяйство, строятся дороги, улучшается качество жизни.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дает возможность поговорить о приоритетах бюджетной политики муниципального образования, показывает основные механизмы ее формирования, повышает уровень участия граждан в бюджетном процессе муниципального образования.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Заинтересованность, активность и требовательность – три кита нового гражданского общества, которое мы вместе должны формировать для дальнейшего процветания нашей малой родины.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85789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уважением, Глава Пошехонского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00076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Н.Н.Белов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74973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Пошехонского муниципального района на 2019-2021 годы сформирован на основе муниципальных программ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876"/>
            <a:ext cx="30718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pic>
        <p:nvPicPr>
          <p:cNvPr id="10" name="Рисунок 9" descr="eI-dLZPD-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887" y="2191580"/>
            <a:ext cx="2283642" cy="152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643313"/>
            <a:ext cx="1996883" cy="133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8796895_2410351909192615_2549769809864687616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5357826"/>
            <a:ext cx="1750624" cy="11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285993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2020 год и плановый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1428736"/>
          <a:ext cx="8572560" cy="5214972"/>
        </p:xfrm>
        <a:graphic>
          <a:graphicData uri="http://schemas.openxmlformats.org/drawingml/2006/table">
            <a:tbl>
              <a:tblPr/>
              <a:tblGrid>
                <a:gridCol w="398849"/>
                <a:gridCol w="3665098"/>
                <a:gridCol w="873157"/>
                <a:gridCol w="994427"/>
                <a:gridCol w="905496"/>
                <a:gridCol w="873157"/>
                <a:gridCol w="862376"/>
              </a:tblGrid>
              <a:tr h="302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282 452,6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297 507,4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303 357,1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272 710,8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250 420,2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2 944,5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159 210,2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159 083,2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163 063,8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162 352,1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"Доступная среда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33404,9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19 159,1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20 632,9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19 492,1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14 551,9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0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53 107,0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61 213,2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47 607,5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36 250,0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2 845,0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3 619,8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4 816,9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2020 год и плановый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6"/>
          <a:ext cx="8572560" cy="5072097"/>
        </p:xfrm>
        <a:graphic>
          <a:graphicData uri="http://schemas.openxmlformats.org/drawingml/2006/table">
            <a:tbl>
              <a:tblPr/>
              <a:tblGrid>
                <a:gridCol w="398849"/>
                <a:gridCol w="3665098"/>
                <a:gridCol w="873157"/>
                <a:gridCol w="994427"/>
                <a:gridCol w="905496"/>
                <a:gridCol w="873157"/>
                <a:gridCol w="862376"/>
              </a:tblGrid>
              <a:tr h="405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5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8 096,9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5 857,6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4 451,2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3 815,3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5 351,9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2 852,5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94,1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1 067,0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469,7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17 296,8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16 696,1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16 055,0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10 666,3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6 734,6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2 646,4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2 061,0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1 968,8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6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38 407,6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6 341,2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1 155,7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3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318,7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767,0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405,2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445,0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Ведомственные целевые программы на 2020 год и плановый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5"/>
          <a:ext cx="8572560" cy="5298490"/>
        </p:xfrm>
        <a:graphic>
          <a:graphicData uri="http://schemas.openxmlformats.org/drawingml/2006/table">
            <a:tbl>
              <a:tblPr/>
              <a:tblGrid>
                <a:gridCol w="3860175"/>
                <a:gridCol w="930703"/>
                <a:gridCol w="1034426"/>
                <a:gridCol w="897063"/>
                <a:gridCol w="908277"/>
                <a:gridCol w="941916"/>
              </a:tblGrid>
              <a:tr h="349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385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образования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273 633,7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287 950,8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298 445,7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272 267,6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249 976,9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01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"Реализация молодежной политики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01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"Социальная поддержка населения 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154 155,4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457 753,6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162 689,7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162 023,2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161 096,0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48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88900" algn="l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культуры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53 107,0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61 213,2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47 607,5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36250,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4037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38 407,6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1 990,4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6 341,2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1137285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92869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177800" algn="l"/>
                        </a:tabLst>
                      </a:pPr>
                      <a:r>
                        <a:rPr lang="ru-RU" sz="20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Цель программы:</a:t>
                      </a:r>
                    </a:p>
                    <a:p>
                      <a:pPr marL="88900" indent="0"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Создание условий для эффективного развития системы образования Пошехонского муниципального района, направленного на обеспечение доступности качественного образования, отвечающего современным требованиям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786058"/>
          <a:ext cx="3571899" cy="1220939"/>
        </p:xfrm>
        <a:graphic>
          <a:graphicData uri="http://schemas.openxmlformats.org/drawingml/2006/table">
            <a:tbl>
              <a:tblPr/>
              <a:tblGrid>
                <a:gridCol w="682028"/>
                <a:gridCol w="786954"/>
                <a:gridCol w="699515"/>
                <a:gridCol w="701701"/>
                <a:gridCol w="701701"/>
              </a:tblGrid>
              <a:tr h="374504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282 452,6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297 507,4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303 357,0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272 710,8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250 420,2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Новый автобус Юд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39" y="2786058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Учитель года участ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1462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стреча главы с выпускникам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667259"/>
            <a:ext cx="257176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img_8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643446"/>
            <a:ext cx="2655905" cy="177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19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643446"/>
            <a:ext cx="2714612" cy="18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Blog-P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572560" cy="518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fgdf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2361008" cy="201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7158" y="1571612"/>
            <a:ext cx="3429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Организация предоставления муниципальных услуг и выполнения работ муниципальными образовательными организациями и учреждениями сферы образования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Обеспечение государственных гарантий прав граждан на образование и социальную поддержку отдельных категорий обучающихся.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Методическое и информационное обеспечение ведомственной целевой программы, проведение общественно значимых мероприятий.</a:t>
            </a:r>
          </a:p>
          <a:p>
            <a:pPr marL="357188" indent="-268288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۷  Развитие материально-технической базы образовательных учреждений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786182" y="2500306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256 935,4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230 979,1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208 886,9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786182" y="364331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786182" y="471488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786182" y="5572140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40152" y="220486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35699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43711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5301208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уровня, качества и доступности предоставления муниципальных услуг в сфере культуры и искусства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8" y="3071810"/>
          <a:ext cx="4214843" cy="1192660"/>
        </p:xfrm>
        <a:graphic>
          <a:graphicData uri="http://schemas.openxmlformats.org/drawingml/2006/table">
            <a:tbl>
              <a:tblPr/>
              <a:tblGrid>
                <a:gridCol w="814261"/>
                <a:gridCol w="931702"/>
                <a:gridCol w="793382"/>
                <a:gridCol w="837749"/>
                <a:gridCol w="837749"/>
              </a:tblGrid>
              <a:tr h="28256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53 107,0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61 213,2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47 607,5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36 250,0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1XCFe7o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4429132"/>
            <a:ext cx="2857519" cy="196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429132"/>
            <a:ext cx="2950397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88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429132"/>
            <a:ext cx="2843240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96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022912"/>
            <a:ext cx="2143140" cy="146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9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952778"/>
            <a:ext cx="2056865" cy="137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0"/>
            <a:ext cx="4572000" cy="460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Предоставление муниципальных услуг и выполнение работ в области образования сферы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Развитие материально-технической базы муниципальных учреждений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права граждан на участие в культурной жизни района и региона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Поддержка доступа граждан к информационно-библиотечным ресурсам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Поддержка доступности культурных услуг и реализация права граждан на свободу творчества и содействие доступу граждан к культурным ценностям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Выполнение работ, направленных на обслуживание зданий, используемых муниципальными учреждениями культуры, организация транспортных услуг.</a:t>
            </a:r>
          </a:p>
          <a:p>
            <a:pPr marL="357188" indent="-268288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86380" y="221455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7 156,4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86380" y="2857496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86380" y="3429000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86380" y="4071942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7 697,6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6 263,0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86380" y="471488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21 582,3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18 400,4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13 614,8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286380" y="542926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7 506,2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3 662,3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184482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государственных полномочий в сферах социальной поддержки, социальной защиты и социального обслуживания населения, охраны труда и социального партнерства, установленных федеральными и региональным законодательством реализация мер, направленных на повышение качества,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доступности государственных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3714752"/>
          <a:ext cx="4000528" cy="897255"/>
        </p:xfrm>
        <a:graphic>
          <a:graphicData uri="http://schemas.openxmlformats.org/drawingml/2006/table">
            <a:tbl>
              <a:tblPr/>
              <a:tblGrid>
                <a:gridCol w="823347"/>
                <a:gridCol w="899995"/>
                <a:gridCol w="741754"/>
                <a:gridCol w="764007"/>
                <a:gridCol w="77142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159 210,2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159 083,2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163 063,8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162 352,1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161 267,5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_fasa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2088359" cy="15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otd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857760"/>
            <a:ext cx="2047889" cy="153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JscIKFqv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MWpEbgea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214686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857760"/>
            <a:ext cx="3222908" cy="15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8900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исполнение публичных обязательств региона, в том числе по  переданным полномочиям Российской Федерации, по предоставлению выплат, пособий и компенсаций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предоставление социальных услуг населению Пошехонского муниципального района по основе соблюдения стандартов и нормативов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социальная защита семей с детьми, инвалидов, ветеранов, граждан и детей, оказавшихся в трудной жизненной ситуации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57818" y="2357430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75 273,4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74 678,4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73 751,2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57818" y="3714752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84 064,4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83 992,9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83 992,9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57818" y="4786322"/>
          <a:ext cx="3357586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2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2071678"/>
            <a:ext cx="102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450057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42900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1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района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85926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Местность по реке Шексне издавна называлась Пошехонье по старому названию реки Шехонь, и до 1341 года входило в удельное княжество Ярославское.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Самым значительным центром Пошехонского края было село Пертома, расположенное при слиянии рек Согожи, Соги и Пертомки. Основание территории, как и в большинстве приречных поселений, начиналось со стрелки, образованной впадением реки Пертомки в реку Согожу. 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Окрестности Пертомы продолжали обрастать монастырями и в Х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веке, которые становились новыми центрами тяготения местного населения и способствовали развитию его хозяйственной деятельности. Так в 1659 году в селе Пертома воеводской канцелярии, говорили о значительной административной роли села, которое стало центром Пошехонского уезда и затем провинцией при Петре I.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реке Сога в городе находилась мельница. Весной и осенью на многолюдные ярмарки съезжались купцы из городов Ярославля, Ростова, Романова, Углича и Вологды с разными товарами. Это говорит о значительном торговом потенциале края. Ярмарки проходили в торговых рядах и в других селах Пошехонского уезда, где проживало 43395 человек мужского пола. В августе 1777 года при императрице Екатерине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указанию ярославского наместника Мельгунова село Пертома вместе с деревней Троицкой образовали уездный город наместничества Пошехонье.</a:t>
            </a:r>
          </a:p>
          <a:p>
            <a:pPr indent="182563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"Развитие дорожного хозяйства и транспорта в Пошехонском муниципальном районе"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сохранность автомобильных дорог общего пользования местного значения и искусственных сооружений на них;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-предоставление социальных услуг отдельным категориям граждан при проезде в транспорте общего пользования.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3143248"/>
          <a:ext cx="4500594" cy="1032239"/>
        </p:xfrm>
        <a:graphic>
          <a:graphicData uri="http://schemas.openxmlformats.org/drawingml/2006/table">
            <a:tbl>
              <a:tblPr/>
              <a:tblGrid>
                <a:gridCol w="944700"/>
                <a:gridCol w="997773"/>
                <a:gridCol w="849169"/>
                <a:gridCol w="849169"/>
                <a:gridCol w="859783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20 632,9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500570"/>
            <a:ext cx="2714644" cy="183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928934"/>
            <a:ext cx="2100265" cy="140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500570"/>
            <a:ext cx="2786082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автобу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2107423" cy="140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«Реализация молодежной политики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и выполнения работ в сфере молодежной политики, установленных законодательством Российской Федерации и Ярославской области на территории Пошехонского муниципального района создание условий для успешной социализации и эффективной самореализации молодых граждан, развитие потенциала молодежи и его использование в интересах социально-экономического развития Пошехонского муниципального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00438"/>
          <a:ext cx="3714777" cy="1143009"/>
        </p:xfrm>
        <a:graphic>
          <a:graphicData uri="http://schemas.openxmlformats.org/drawingml/2006/table">
            <a:tbl>
              <a:tblPr/>
              <a:tblGrid>
                <a:gridCol w="719717"/>
                <a:gridCol w="771744"/>
                <a:gridCol w="761764"/>
                <a:gridCol w="730776"/>
                <a:gridCol w="730776"/>
              </a:tblGrid>
              <a:tr h="28894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_img_9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929198"/>
            <a:ext cx="2143108" cy="14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6F5bOQ8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929198"/>
            <a:ext cx="199043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2204636" cy="146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7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929198"/>
            <a:ext cx="2097758" cy="139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80625_111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39191">
            <a:off x="7013578" y="3170669"/>
            <a:ext cx="1291240" cy="17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OTOLi3Zm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929198"/>
            <a:ext cx="2097631" cy="139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Пошехонского района возможностями для систематических занятий физической культурой и спортом, повышение уровня спортивного мастерства, достижение высоких спортивных результатов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08" y="2857495"/>
          <a:ext cx="3571900" cy="1024892"/>
        </p:xfrm>
        <a:graphic>
          <a:graphicData uri="http://schemas.openxmlformats.org/drawingml/2006/table">
            <a:tbl>
              <a:tblPr/>
              <a:tblGrid>
                <a:gridCol w="710964"/>
                <a:gridCol w="785690"/>
                <a:gridCol w="683209"/>
                <a:gridCol w="691748"/>
                <a:gridCol w="700289"/>
              </a:tblGrid>
              <a:tr h="25899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8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_dscn2704-1- Спортплоща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1843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Mie4-CkUS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714620"/>
            <a:ext cx="1428760" cy="17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xKEBILfd8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571744"/>
            <a:ext cx="2857520" cy="19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_6Pnug73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572008"/>
            <a:ext cx="3143273" cy="182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YmNKkqsVW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572008"/>
            <a:ext cx="2561839" cy="17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начальник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бюджете Пошехонского муниципального района на 2020 год и плановый период 2021 и 2022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2488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1469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1800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5747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1480 чел.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58116171"/>
              </p:ext>
            </p:extLst>
          </p:nvPr>
        </p:nvGraphicFramePr>
        <p:xfrm>
          <a:off x="4716016" y="1556792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60032" y="170080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налоговые и неналоговые,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0" y="1700808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12984 чел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(руб.)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75656" y="3501008"/>
          <a:ext cx="65527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835150" y="1844675"/>
          <a:ext cx="6013450" cy="1079500"/>
        </p:xfrm>
        <a:graphic>
          <a:graphicData uri="http://schemas.openxmlformats.org/presentationml/2006/ole">
            <p:oleObj spid="_x0000_s53250" name="Лист" r:id="rId5" imgW="3152692" imgH="581093" progId="Excel.Shee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2838</Words>
  <Application>Microsoft Office PowerPoint</Application>
  <PresentationFormat>Экран (4:3)</PresentationFormat>
  <Paragraphs>748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НачБюджет</cp:lastModifiedBy>
  <cp:revision>285</cp:revision>
  <dcterms:created xsi:type="dcterms:W3CDTF">2019-04-11T10:06:59Z</dcterms:created>
  <dcterms:modified xsi:type="dcterms:W3CDTF">2020-01-24T08:53:38Z</dcterms:modified>
</cp:coreProperties>
</file>